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89EA-2365-0241-80B8-25DF29F169F1}" type="datetimeFigureOut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893D6-F300-3D40-8F66-B1BF492F6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4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950AC-09B3-FE48-86F6-B58D1879A2FC}" type="datetimeFigureOut">
              <a:rPr lang="en-US" smtClean="0"/>
              <a:t>6/4/13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E9EA0-332F-F841-B9D8-4E908C1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20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0B635-B6DA-BD46-8B87-A5E731C0C544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0D46B2-21E6-2B46-82B5-9330DD3D4E9E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B3A57-EC75-8F4D-AB53-2D880573272D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51BF7-D91D-6740-A62D-DD030E06A214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D207F2-5C33-5342-A0FA-579FB1996230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1F06C6-D62D-9840-A984-762D82D7EB47}" type="datetime1">
              <a:rPr lang="en-US" smtClean="0"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ADB6F6-7F46-8F49-82DD-B7A7BBBCAF27}" type="datetime1">
              <a:rPr lang="en-US" smtClean="0"/>
              <a:t>6/4/13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6C48E-BE46-7C43-A6BB-C4D270C95020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6390DA-F05F-5548-AEE4-EC3DABAB6078}" type="datetime1">
              <a:rPr lang="en-US" smtClean="0"/>
              <a:t>6/4/13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8AED8-EB22-4A4A-894D-720A009913FA}" type="datetime1">
              <a:rPr lang="en-US" smtClean="0"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479CEA-8557-C244-991C-3319B9ADE293}" type="datetime1">
              <a:rPr lang="en-US" smtClean="0"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0856" y="535214"/>
            <a:ext cx="8046358" cy="882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856" y="1600200"/>
            <a:ext cx="80463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3614" y="632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DBA9-C5AD-E04E-8E6A-76BF7D433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872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Century Mold and Tool Company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&amp;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err="1" smtClean="0">
                <a:solidFill>
                  <a:srgbClr val="800000"/>
                </a:solidFill>
              </a:rPr>
              <a:t>Centech</a:t>
            </a:r>
            <a:r>
              <a:rPr lang="en-US" dirty="0" smtClean="0">
                <a:solidFill>
                  <a:srgbClr val="800000"/>
                </a:solidFill>
              </a:rPr>
              <a:t> Plastics Inc.</a:t>
            </a:r>
            <a:br>
              <a:rPr lang="en-US" dirty="0" smtClean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366" y="4399586"/>
            <a:ext cx="6400800" cy="7432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Manufacturing Capabilities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893929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Charmilles</a:t>
            </a:r>
            <a:r>
              <a:rPr lang="en-US" dirty="0" smtClean="0">
                <a:solidFill>
                  <a:srgbClr val="800000"/>
                </a:solidFill>
              </a:rPr>
              <a:t> 4-Axis,CNC Wire EDM with Auto-Threading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10</a:t>
            </a:fld>
            <a:endParaRPr lang="en-US"/>
          </a:p>
        </p:txBody>
      </p:sp>
      <p:pic>
        <p:nvPicPr>
          <p:cNvPr id="5" name="Object 1031" descr="c:\windows\TEMP\npo000017.tm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9472"/>
            <a:ext cx="381000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1032" descr="c:\windows\TEMP\npo000019.tmp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25381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5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976426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Charmilles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CNC Die Sinking EDM 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with Auto-Tool Changers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c:\windows\TEMP\npo00001b.tm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973675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c:\windows\TEMP\npo00001d.tmp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916525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1145999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Products produced from molds designed &amp; built by 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Century Mold &amp; Tool Co.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IMG_9999_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21" y="2675272"/>
            <a:ext cx="5586250" cy="37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Centech</a:t>
            </a:r>
            <a:r>
              <a:rPr lang="en-US" dirty="0" smtClean="0">
                <a:solidFill>
                  <a:srgbClr val="800000"/>
                </a:solidFill>
              </a:rPr>
              <a:t> Plastics Inc.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Injection Molding Capabilities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6" y="1800451"/>
            <a:ext cx="8046358" cy="462733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Conventional </a:t>
            </a:r>
            <a:r>
              <a:rPr lang="en-US" b="1" dirty="0" smtClean="0"/>
              <a:t>“Tight Tolerance”</a:t>
            </a:r>
            <a:r>
              <a:rPr lang="en-US" dirty="0" smtClean="0"/>
              <a:t> thermoplastic injection molding ranging from 30 to 330 ton presses.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b="1" dirty="0" smtClean="0"/>
              <a:t>“Thin Wall”</a:t>
            </a:r>
            <a:r>
              <a:rPr lang="en-US" dirty="0" smtClean="0"/>
              <a:t> injection molding with wall stock down to .381mm (0.015 inches).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Thermoplastic </a:t>
            </a:r>
            <a:r>
              <a:rPr lang="en-US" b="1" dirty="0" smtClean="0"/>
              <a:t>“Insert Molding”</a:t>
            </a:r>
            <a:r>
              <a:rPr lang="en-US" dirty="0" smtClean="0"/>
              <a:t> with metal stampings.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b="1" dirty="0" smtClean="0"/>
              <a:t>“Reel-to-Reel”</a:t>
            </a:r>
            <a:r>
              <a:rPr lang="en-US" dirty="0" smtClean="0"/>
              <a:t> insert molding with metal stampings.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b="1" dirty="0" smtClean="0"/>
              <a:t>“In-Mold Decorating”</a:t>
            </a:r>
            <a:r>
              <a:rPr lang="en-US" dirty="0" smtClean="0"/>
              <a:t> utilizing formed appliqués.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b="1" dirty="0" smtClean="0"/>
              <a:t>“Over-Molding” </a:t>
            </a:r>
            <a:r>
              <a:rPr lang="en-US" dirty="0" smtClean="0"/>
              <a:t>of backlit knobs and buttons.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b="1" dirty="0" smtClean="0"/>
              <a:t>“Double Shot” </a:t>
            </a:r>
            <a:r>
              <a:rPr lang="en-US" dirty="0" smtClean="0"/>
              <a:t>of Two-color/Dissimilar Material/Mixed-color</a:t>
            </a:r>
            <a:r>
              <a:rPr lang="en-US" b="1" dirty="0" smtClean="0"/>
              <a:t> </a:t>
            </a:r>
            <a:r>
              <a:rPr lang="en-US" dirty="0" smtClean="0"/>
              <a:t>molding.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b="1" dirty="0" smtClean="0"/>
              <a:t>“Ultrasonic Welding”</a:t>
            </a:r>
            <a:r>
              <a:rPr lang="en-US" dirty="0" smtClean="0"/>
              <a:t> of Plastics for assembly.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b="1" dirty="0" smtClean="0"/>
              <a:t>“Heat Staking” </a:t>
            </a:r>
            <a:r>
              <a:rPr lang="en-US" dirty="0" smtClean="0"/>
              <a:t>for assembly or insertion of threaded bushings.</a:t>
            </a:r>
            <a:endParaRPr lang="en-US" b="1" dirty="0" smtClean="0"/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Decorative </a:t>
            </a:r>
            <a:r>
              <a:rPr lang="en-US" b="1" dirty="0" smtClean="0"/>
              <a:t>“Pad Transfer” and “Hot Stamp”</a:t>
            </a:r>
            <a:r>
              <a:rPr lang="en-US" dirty="0" smtClean="0"/>
              <a:t> printing of multi-color images on plastic surfaces.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b="1" dirty="0" smtClean="0"/>
              <a:t>“Assembly”</a:t>
            </a:r>
            <a:r>
              <a:rPr lang="en-US" dirty="0" smtClean="0"/>
              <a:t> and </a:t>
            </a:r>
            <a:r>
              <a:rPr lang="en-US" b="1" dirty="0" smtClean="0"/>
              <a:t>“Packaging”</a:t>
            </a:r>
            <a:r>
              <a:rPr lang="en-US" dirty="0" smtClean="0"/>
              <a:t>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903624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“Tight Tolerance” Horizontal Injection Molding 30 to 330 Tons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3" descr="c:\windows\TEMP\npo000023.tmp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56" y="2975978"/>
            <a:ext cx="4105813" cy="307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 descr="c:\windows\TEMP\npo000025.tmp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173914"/>
            <a:ext cx="3841899" cy="28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3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903624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“Thin Wall” Molded Product at 0.015 Inches (0.38mm)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c:\windows\TEMP\npo000027.tm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042" y="2057144"/>
            <a:ext cx="5306028" cy="44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680639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Molded Product With “Living Hinge”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c:\windows\TEMP\npo000029.tmp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674" y="1716015"/>
            <a:ext cx="7116326" cy="458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7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661249"/>
            <a:ext cx="8046358" cy="882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“Decorative” Molded Product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 descr="c:\windows\TEMP\npo00002b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816" y="1703999"/>
            <a:ext cx="6858666" cy="47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2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612774"/>
            <a:ext cx="8046358" cy="882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“Transparent” Molded Product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3" descr="c:\windows\TEMP\npo00002d.tmp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30" y="1648149"/>
            <a:ext cx="7066422" cy="46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5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612774"/>
            <a:ext cx="8046358" cy="882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“Functional” Molded Product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c:\windows\TEMP\npo00002f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722" y="1552732"/>
            <a:ext cx="6228547" cy="480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9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54" y="846138"/>
            <a:ext cx="8046139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Purpose of today’s presentation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55" y="2801854"/>
            <a:ext cx="8046139" cy="3451419"/>
          </a:xfrm>
        </p:spPr>
        <p:txBody>
          <a:bodyPr>
            <a:normAutofit fontScale="55000" lnSpcReduction="20000"/>
          </a:bodyPr>
          <a:lstStyle/>
          <a:p>
            <a:pPr marL="347472" indent="-34747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To present Century Mold &amp; Tool Company’s design &amp; mold construction capabilities.</a:t>
            </a:r>
          </a:p>
          <a:p>
            <a:pPr marL="347472" indent="-347472"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endParaRPr lang="en-US" dirty="0" smtClean="0"/>
          </a:p>
          <a:p>
            <a:pPr marL="347472" indent="-34747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To present </a:t>
            </a:r>
            <a:r>
              <a:rPr lang="en-US" dirty="0" err="1" smtClean="0"/>
              <a:t>Centech</a:t>
            </a:r>
            <a:r>
              <a:rPr lang="en-US" dirty="0" smtClean="0"/>
              <a:t> Plastics injection molding, decorating, and assembly services.</a:t>
            </a:r>
          </a:p>
          <a:p>
            <a:pPr marL="347472" indent="-347472"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endParaRPr lang="en-US" dirty="0" smtClean="0"/>
          </a:p>
          <a:p>
            <a:pPr marL="347472" indent="-34747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To be a partner in solving your tooling, and manufacturing problems on new plastic injection molded products.</a:t>
            </a:r>
          </a:p>
          <a:p>
            <a:pPr marL="347472" indent="-347472"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endParaRPr lang="en-US" dirty="0" smtClean="0"/>
          </a:p>
          <a:p>
            <a:pPr marL="347472" indent="-34747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To provide a “one stop” service Team.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719419"/>
            <a:ext cx="8046358" cy="882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“Vertical Clamp” Insert Molding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3" descr="c:\windows\TEMP\npo000031.tmp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987" y="2539707"/>
            <a:ext cx="4140635" cy="29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 descr="c:\windows\TEMP\npo000033.tmp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643705"/>
            <a:ext cx="3735614" cy="280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2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661249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“Functional” Insert Molded Product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c:\windows\TEMP\npo000035.tmp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038" y="1588142"/>
            <a:ext cx="6950195" cy="48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“Decorative/Backlit”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Over-Molded Product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3" descr="c:\windows\TEMP\npo000037.tm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9" y="1914955"/>
            <a:ext cx="6526359" cy="44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2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700029"/>
            <a:ext cx="8046358" cy="882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“Reel-to-Reel” Insert Molding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5" descr="c:\windows\TEMP\npo000038.tmp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156683"/>
            <a:ext cx="3830638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6" descr="c:\windows\TEMP\npo000039.tmp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024" y="2289450"/>
            <a:ext cx="3946776" cy="325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690334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“Reel-to-Reel” Insert Molded Product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3" descr="c:\windows\TEMP\npo00003b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109" y="1677226"/>
            <a:ext cx="6195405" cy="46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77138" y="2705079"/>
            <a:ext cx="710803" cy="64618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17096" y="4197935"/>
            <a:ext cx="1184540" cy="118454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777589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800000"/>
                </a:solidFill>
              </a:rPr>
              <a:t>Secondary Operations</a:t>
            </a:r>
            <a:r>
              <a:rPr lang="en-US" dirty="0">
                <a:solidFill>
                  <a:srgbClr val="800000"/>
                </a:solidFill>
              </a:rPr>
              <a:t>: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“Ultrasonic Welding” of Plastics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7" descr="c:\windows\TEMP\npo00003d.tmp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457450"/>
            <a:ext cx="3530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8" descr="c:\windows\TEMP\npo00003f.tmp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1126609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800000"/>
                </a:solidFill>
              </a:rPr>
              <a:t>Secondary Operations </a:t>
            </a:r>
            <a:r>
              <a:rPr lang="en-US" u="sng" dirty="0" err="1" smtClean="0">
                <a:solidFill>
                  <a:srgbClr val="800000"/>
                </a:solidFill>
              </a:rPr>
              <a:t>Con’t</a:t>
            </a:r>
            <a:r>
              <a:rPr lang="en-US" dirty="0">
                <a:solidFill>
                  <a:srgbClr val="800000"/>
                </a:solidFill>
              </a:rPr>
              <a:t>: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ja-JP" altLang="en-US" dirty="0" smtClean="0">
                <a:solidFill>
                  <a:srgbClr val="800000"/>
                </a:solidFill>
              </a:rPr>
              <a:t>“</a:t>
            </a:r>
            <a:r>
              <a:rPr lang="en-US" dirty="0" smtClean="0">
                <a:solidFill>
                  <a:srgbClr val="800000"/>
                </a:solidFill>
              </a:rPr>
              <a:t>Heat Staking</a:t>
            </a:r>
            <a:r>
              <a:rPr lang="ja-JP" altLang="en-US" dirty="0" smtClean="0">
                <a:solidFill>
                  <a:srgbClr val="800000"/>
                </a:solidFill>
              </a:rPr>
              <a:t>”</a:t>
            </a:r>
            <a:r>
              <a:rPr lang="en-US" dirty="0" smtClean="0">
                <a:solidFill>
                  <a:srgbClr val="800000"/>
                </a:solidFill>
              </a:rPr>
              <a:t> of Brass Inserts into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 Plastic Housings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26</a:t>
            </a:fld>
            <a:endParaRPr lang="en-US"/>
          </a:p>
        </p:txBody>
      </p:sp>
      <p:pic>
        <p:nvPicPr>
          <p:cNvPr id="5" name="Object 3" descr="c:\windows\TEMP\npo000041.tm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56" y="2920206"/>
            <a:ext cx="4082144" cy="30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Object 4" descr="c:\windows\TEMP\npo000043.tmp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024190"/>
            <a:ext cx="3943499" cy="29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874539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sz="4800" u="sng" dirty="0" smtClean="0">
                <a:solidFill>
                  <a:srgbClr val="800000"/>
                </a:solidFill>
              </a:rPr>
              <a:t>Secondary Operations </a:t>
            </a:r>
            <a:r>
              <a:rPr lang="en-US" sz="4800" u="sng" dirty="0" err="1" smtClean="0">
                <a:solidFill>
                  <a:srgbClr val="800000"/>
                </a:solidFill>
              </a:rPr>
              <a:t>Con’t</a:t>
            </a:r>
            <a:r>
              <a:rPr lang="en-US" sz="4800" dirty="0">
                <a:solidFill>
                  <a:srgbClr val="800000"/>
                </a:solidFill>
              </a:rPr>
              <a:t>:</a:t>
            </a:r>
            <a:r>
              <a:rPr lang="en-US" sz="4800" dirty="0" smtClean="0">
                <a:solidFill>
                  <a:srgbClr val="800000"/>
                </a:solidFill>
              </a:rPr>
              <a:t/>
            </a:r>
            <a:br>
              <a:rPr lang="en-US" sz="4800" dirty="0" smtClean="0">
                <a:solidFill>
                  <a:srgbClr val="800000"/>
                </a:solidFill>
              </a:rPr>
            </a:br>
            <a:r>
              <a:rPr lang="en-US" sz="4800" dirty="0" smtClean="0">
                <a:solidFill>
                  <a:srgbClr val="800000"/>
                </a:solidFill>
              </a:rPr>
              <a:t>“</a:t>
            </a:r>
            <a:r>
              <a:rPr lang="en-US" dirty="0" smtClean="0">
                <a:solidFill>
                  <a:srgbClr val="800000"/>
                </a:solidFill>
              </a:rPr>
              <a:t>Pad Transfer” Printing (1-4 Colors)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3" descr="c:\windows\TEMP\npo000045.tmp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66" y="2872799"/>
            <a:ext cx="3932633" cy="29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c:\windows\TEMP\npo000047.tmp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814" y="2850474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0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612774"/>
            <a:ext cx="8046358" cy="882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“Pad Transfer” Printed Product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3" descr="c:\windows\TEMP\npo000049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828" y="1647940"/>
            <a:ext cx="6214571" cy="46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903624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800000"/>
                </a:solidFill>
              </a:rPr>
              <a:t>Secondary Operations </a:t>
            </a:r>
            <a:r>
              <a:rPr lang="en-US" u="sng" dirty="0" err="1" smtClean="0">
                <a:solidFill>
                  <a:srgbClr val="800000"/>
                </a:solidFill>
              </a:rPr>
              <a:t>Con’t</a:t>
            </a:r>
            <a:r>
              <a:rPr lang="en-US" dirty="0">
                <a:solidFill>
                  <a:srgbClr val="800000"/>
                </a:solidFill>
              </a:rPr>
              <a:t>: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“Hot Stamp” Printing on Plastics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29</a:t>
            </a:fld>
            <a:endParaRPr lang="en-US"/>
          </a:p>
        </p:txBody>
      </p:sp>
      <p:pic>
        <p:nvPicPr>
          <p:cNvPr id="5" name="Object 3" descr="c:\windows\TEMP\npo00004b.tm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814" y="262651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Object 4" descr="c:\windows\TEMP\npo00004d.tmp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752" y="262651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37" y="569201"/>
            <a:ext cx="7756163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800000"/>
                </a:solidFill>
              </a:rPr>
              <a:t>Underwriters</a:t>
            </a:r>
            <a:r>
              <a:rPr lang="en-US" dirty="0" smtClean="0">
                <a:solidFill>
                  <a:srgbClr val="800000"/>
                </a:solidFill>
              </a:rPr>
              <a:t> Laboratories Inc.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37" y="3024840"/>
            <a:ext cx="7997667" cy="3470809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UL File No. QMMY2.E200558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9966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Fabricated plastic parts, Recognition based</a:t>
            </a:r>
            <a:br>
              <a:rPr lang="en-US" dirty="0" smtClean="0"/>
            </a:br>
            <a:r>
              <a:rPr lang="en-US" dirty="0" smtClean="0"/>
              <a:t>on material traceability.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UL assigned designation B-1694</a:t>
            </a:r>
          </a:p>
          <a:p>
            <a:pPr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09635"/>
            <a:ext cx="822960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+mj-lt"/>
              </a:rPr>
              <a:t>Centech</a:t>
            </a:r>
            <a:r>
              <a:rPr lang="en-US" sz="3200" dirty="0" smtClean="0">
                <a:latin typeface="+mj-lt"/>
              </a:rPr>
              <a:t> Plastics Inc.</a:t>
            </a:r>
            <a:endParaRPr lang="en-US" sz="32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923014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sz="4800" u="sng" dirty="0" smtClean="0">
                <a:solidFill>
                  <a:srgbClr val="800000"/>
                </a:solidFill>
              </a:rPr>
              <a:t>Secondary Operations </a:t>
            </a:r>
            <a:r>
              <a:rPr lang="en-US" sz="4800" u="sng" dirty="0" err="1" smtClean="0">
                <a:solidFill>
                  <a:srgbClr val="800000"/>
                </a:solidFill>
              </a:rPr>
              <a:t>Con’t</a:t>
            </a:r>
            <a:r>
              <a:rPr lang="en-US" sz="4800" dirty="0" smtClean="0">
                <a:solidFill>
                  <a:srgbClr val="800000"/>
                </a:solidFill>
              </a:rPr>
              <a:t>:</a:t>
            </a:r>
            <a:br>
              <a:rPr lang="en-US" sz="4800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Poly-Bag Heat Sealing &amp; Packaging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30</a:t>
            </a:fld>
            <a:endParaRPr lang="en-US"/>
          </a:p>
        </p:txBody>
      </p:sp>
      <p:pic>
        <p:nvPicPr>
          <p:cNvPr id="5" name="Object 3" descr="c:\windows\TEMP\npo00004f.tmp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214" y="277347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Object 4" descr="c:\windows\TEMP\npo000051.tmp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54487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1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Assembly Services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c:\windows\TEMP\npo000053.tm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061" y="1496446"/>
            <a:ext cx="6699501" cy="489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Facility Information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6" y="4330321"/>
            <a:ext cx="8046358" cy="24464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12,500 Sq. Ft. of Engineering and Mold Construction services.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15,000 Sq. Ft. dedicated to Plastic Injection Molding services.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12,500 Sq. Ft. of Decorative Pad Transfer &amp; Hot Stamp Printing and Warehouse space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Grand Total of 40,000 </a:t>
            </a:r>
            <a:r>
              <a:rPr lang="en-US" dirty="0"/>
              <a:t>Sq. Ft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27" descr="c:\windows\TEMP\npo000055.tmp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58855"/>
            <a:ext cx="762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Directions to our facility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3" descr="c:\windows\TEMP\npo000057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708" y="1592357"/>
            <a:ext cx="7225691" cy="451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8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622469"/>
            <a:ext cx="8046358" cy="882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For More Information Contact: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5456" y="1852671"/>
            <a:ext cx="4572000" cy="3152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/>
              <a:t>Century Mold &amp; Tool Company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 smtClean="0"/>
              <a:t>Centech</a:t>
            </a:r>
            <a:r>
              <a:rPr lang="en-US" b="1" dirty="0" smtClean="0"/>
              <a:t> Plastics, Inc.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 smtClean="0"/>
              <a:t>835 </a:t>
            </a:r>
            <a:r>
              <a:rPr lang="en-US" dirty="0" err="1" smtClean="0"/>
              <a:t>Touhy</a:t>
            </a:r>
            <a:r>
              <a:rPr lang="en-US" dirty="0" smtClean="0"/>
              <a:t> Avenue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 smtClean="0"/>
              <a:t>Elk Grove Village, IL 60007-4917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400" b="1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 smtClean="0"/>
              <a:t>Phone: 847-364-4433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 smtClean="0"/>
              <a:t>Fax: 847-364-1144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400" b="1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u="sng" dirty="0" smtClean="0"/>
              <a:t>Web site</a:t>
            </a:r>
            <a:r>
              <a:rPr lang="en-US" dirty="0" smtClean="0"/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err="1" smtClean="0"/>
              <a:t>www.centurycentech.com</a:t>
            </a:r>
            <a:endParaRPr lang="en-US" sz="1600" b="1" dirty="0"/>
          </a:p>
        </p:txBody>
      </p:sp>
      <p:pic>
        <p:nvPicPr>
          <p:cNvPr id="8" name="Picture 7" descr="C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616" y="1650318"/>
            <a:ext cx="3623188" cy="46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342"/>
            <a:ext cx="8229600" cy="1039091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Industries Served: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37" y="1900221"/>
            <a:ext cx="7987973" cy="4440308"/>
          </a:xfrm>
        </p:spPr>
        <p:txBody>
          <a:bodyPr>
            <a:normAutofit/>
          </a:bodyPr>
          <a:lstStyle/>
          <a:p>
            <a:pPr>
              <a:spcBef>
                <a:spcPts val="1464"/>
              </a:spcBef>
            </a:pPr>
            <a:r>
              <a:rPr lang="en-US" sz="3600" b="1" dirty="0" smtClean="0"/>
              <a:t>Automotive </a:t>
            </a:r>
            <a:r>
              <a:rPr lang="en-US" sz="3600" dirty="0" smtClean="0"/>
              <a:t>(Functional &amp; Decorative)</a:t>
            </a:r>
          </a:p>
          <a:p>
            <a:pPr>
              <a:spcBef>
                <a:spcPts val="1464"/>
              </a:spcBef>
            </a:pPr>
            <a:r>
              <a:rPr lang="en-US" sz="3600" b="1" dirty="0" smtClean="0"/>
              <a:t>Telecommunications</a:t>
            </a:r>
          </a:p>
          <a:p>
            <a:pPr>
              <a:spcBef>
                <a:spcPts val="1464"/>
              </a:spcBef>
            </a:pPr>
            <a:r>
              <a:rPr lang="en-US" sz="3600" b="1" dirty="0" smtClean="0"/>
              <a:t>Consumer Electronics</a:t>
            </a:r>
            <a:endParaRPr lang="en-US" sz="3600" dirty="0" smtClean="0"/>
          </a:p>
          <a:p>
            <a:pPr>
              <a:spcBef>
                <a:spcPts val="1464"/>
              </a:spcBef>
            </a:pPr>
            <a:r>
              <a:rPr lang="en-US" sz="3600" b="1" dirty="0" smtClean="0"/>
              <a:t>Appliance Controls</a:t>
            </a:r>
            <a:r>
              <a:rPr lang="en-US" sz="3600" dirty="0" smtClean="0"/>
              <a:t> (Consumer Durable)</a:t>
            </a:r>
          </a:p>
          <a:p>
            <a:pPr>
              <a:spcBef>
                <a:spcPts val="1464"/>
              </a:spcBef>
            </a:pPr>
            <a:r>
              <a:rPr lang="en-US" sz="3600" b="1" dirty="0" smtClean="0"/>
              <a:t>Industrial Electronics</a:t>
            </a:r>
          </a:p>
          <a:p>
            <a:pPr>
              <a:spcBef>
                <a:spcPts val="1464"/>
              </a:spcBef>
            </a:pPr>
            <a:r>
              <a:rPr lang="en-US" sz="3600" b="1" dirty="0" smtClean="0"/>
              <a:t>Consumer Packaging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72" y="176499"/>
            <a:ext cx="7879941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Century Mold &amp; Tool Co.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Mold Design Capabilities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37" y="3534255"/>
            <a:ext cx="7986575" cy="290278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" charset="0"/>
              <a:buNone/>
            </a:pPr>
            <a:r>
              <a:rPr lang="en-US" sz="3600" b="1" dirty="0" smtClean="0"/>
              <a:t>Mold design</a:t>
            </a:r>
            <a:r>
              <a:rPr lang="en-US" sz="3600" dirty="0" smtClean="0"/>
              <a:t> utilizing:</a:t>
            </a:r>
          </a:p>
          <a:p>
            <a:pPr>
              <a:lnSpc>
                <a:spcPct val="170000"/>
              </a:lnSpc>
            </a:pPr>
            <a:r>
              <a:rPr lang="en-US" b="1" dirty="0" err="1" smtClean="0"/>
              <a:t>Qty</a:t>
            </a:r>
            <a:r>
              <a:rPr lang="en-US" b="1" dirty="0" smtClean="0"/>
              <a:t> 2 -</a:t>
            </a:r>
            <a:r>
              <a:rPr lang="en-US" dirty="0" smtClean="0"/>
              <a:t> In-house designers</a:t>
            </a:r>
          </a:p>
          <a:p>
            <a:pPr>
              <a:lnSpc>
                <a:spcPct val="170000"/>
              </a:lnSpc>
            </a:pPr>
            <a:r>
              <a:rPr lang="en-US" b="1" dirty="0" err="1" smtClean="0"/>
              <a:t>Qty</a:t>
            </a:r>
            <a:r>
              <a:rPr lang="en-US" b="1" dirty="0" smtClean="0"/>
              <a:t> 6</a:t>
            </a:r>
            <a:r>
              <a:rPr lang="en-US" dirty="0" smtClean="0"/>
              <a:t> - Outside contract designers.</a:t>
            </a:r>
          </a:p>
          <a:p>
            <a:pPr>
              <a:lnSpc>
                <a:spcPct val="170000"/>
              </a:lnSpc>
            </a:pPr>
            <a:r>
              <a:rPr lang="en-US" b="1" dirty="0" err="1" smtClean="0"/>
              <a:t>Qty</a:t>
            </a:r>
            <a:r>
              <a:rPr lang="en-US" b="1" dirty="0" smtClean="0"/>
              <a:t> 3</a:t>
            </a:r>
            <a:r>
              <a:rPr lang="en-US" dirty="0" smtClean="0"/>
              <a:t> - Pro/Engineer v2001, 3-D Parametric Solid Modeling CAD Design System with Pro/Mold</a:t>
            </a:r>
            <a:br>
              <a:rPr lang="en-US" dirty="0" smtClean="0"/>
            </a:br>
            <a:r>
              <a:rPr lang="en-US" dirty="0" smtClean="0"/>
              <a:t>Tooling Design Package</a:t>
            </a:r>
          </a:p>
          <a:p>
            <a:pPr>
              <a:lnSpc>
                <a:spcPct val="170000"/>
              </a:lnSpc>
            </a:pPr>
            <a:r>
              <a:rPr lang="en-US" b="1" dirty="0" err="1" smtClean="0"/>
              <a:t>Qty</a:t>
            </a:r>
            <a:r>
              <a:rPr lang="en-US" b="1" dirty="0" smtClean="0"/>
              <a:t> 3</a:t>
            </a:r>
            <a:r>
              <a:rPr lang="en-US" dirty="0" smtClean="0"/>
              <a:t> - </a:t>
            </a:r>
            <a:r>
              <a:rPr lang="en-US" dirty="0" err="1" smtClean="0"/>
              <a:t>Cadkey</a:t>
            </a:r>
            <a:r>
              <a:rPr lang="en-US" dirty="0" smtClean="0"/>
              <a:t> Workshop v20, 3-D CAD System</a:t>
            </a:r>
          </a:p>
          <a:p>
            <a:pPr>
              <a:lnSpc>
                <a:spcPct val="170000"/>
              </a:lnSpc>
            </a:pPr>
            <a:r>
              <a:rPr lang="en-US" b="1" dirty="0" err="1" smtClean="0"/>
              <a:t>Qty</a:t>
            </a:r>
            <a:r>
              <a:rPr lang="en-US" b="1" dirty="0" smtClean="0"/>
              <a:t> 1</a:t>
            </a:r>
            <a:r>
              <a:rPr lang="en-US" dirty="0" smtClean="0"/>
              <a:t> - </a:t>
            </a:r>
            <a:r>
              <a:rPr lang="en-US" dirty="0" err="1" smtClean="0"/>
              <a:t>Cimatron</a:t>
            </a:r>
            <a:r>
              <a:rPr lang="en-US" dirty="0" smtClean="0"/>
              <a:t> 3-D Solid Modeling CAD System</a:t>
            </a:r>
            <a:endParaRPr lang="en-US" dirty="0"/>
          </a:p>
        </p:txBody>
      </p:sp>
      <p:pic>
        <p:nvPicPr>
          <p:cNvPr id="4" name="Picture 3" descr="C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1341863"/>
            <a:ext cx="3686240" cy="20735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96" y="380094"/>
            <a:ext cx="7753917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Century Mold &amp; Tool Co.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Mold Building Capabilities: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6" y="4211757"/>
            <a:ext cx="8046358" cy="2234907"/>
          </a:xfrm>
        </p:spPr>
        <p:txBody>
          <a:bodyPr>
            <a:normAutofit fontScale="62500" lnSpcReduction="20000"/>
          </a:bodyPr>
          <a:lstStyle/>
          <a:p>
            <a:pPr marL="347472">
              <a:lnSpc>
                <a:spcPct val="110000"/>
              </a:lnSpc>
              <a:spcBef>
                <a:spcPts val="2544"/>
              </a:spcBef>
              <a:buFont typeface="Wingdings" charset="0"/>
              <a:buNone/>
            </a:pPr>
            <a:r>
              <a:rPr lang="en-US" sz="3600" b="1" dirty="0" smtClean="0"/>
              <a:t>Complete Mold build and repair:</a:t>
            </a:r>
          </a:p>
          <a:p>
            <a:pPr marL="347472">
              <a:lnSpc>
                <a:spcPct val="110000"/>
              </a:lnSpc>
              <a:spcBef>
                <a:spcPts val="2544"/>
              </a:spcBef>
            </a:pPr>
            <a:r>
              <a:rPr lang="en-US" dirty="0" smtClean="0"/>
              <a:t>Our </a:t>
            </a:r>
            <a:r>
              <a:rPr lang="en-US" dirty="0" smtClean="0"/>
              <a:t>mold makers utilize the latest and most efficient equipment technology in mold construction.</a:t>
            </a:r>
          </a:p>
          <a:p>
            <a:pPr marL="347472">
              <a:lnSpc>
                <a:spcPct val="110000"/>
              </a:lnSpc>
              <a:spcBef>
                <a:spcPts val="2544"/>
              </a:spcBef>
            </a:pPr>
            <a:r>
              <a:rPr lang="en-US" dirty="0" smtClean="0"/>
              <a:t>Average tool completion for a 2-cavity part is approximately 6-8 weeks. </a:t>
            </a:r>
          </a:p>
          <a:p>
            <a:pPr marL="347472">
              <a:lnSpc>
                <a:spcPct val="110000"/>
              </a:lnSpc>
              <a:spcBef>
                <a:spcPts val="2544"/>
              </a:spcBef>
            </a:pPr>
            <a:endParaRPr lang="en-US" dirty="0"/>
          </a:p>
        </p:txBody>
      </p:sp>
      <p:pic>
        <p:nvPicPr>
          <p:cNvPr id="4" name="Object 10" descr="c:\windows\TEMP\npo000009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16" y="1981200"/>
            <a:ext cx="373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Object 11" descr="c:\windows\TEMP\npo00000b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516" y="1981200"/>
            <a:ext cx="3733800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Surface Grinding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Content Placeholder 5" descr="IMG_9310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9" r="2029"/>
          <a:stretch/>
        </p:blipFill>
        <p:spPr>
          <a:xfrm>
            <a:off x="1647332" y="1600200"/>
            <a:ext cx="6513513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884234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High Speed CNC Vertical Mills for Machining EDM Carbon Electrodes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c:\windows\TEMP\npo00000f.tmp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364" y="2617650"/>
            <a:ext cx="3979789" cy="232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c:\windows\TEMP\npo000011.tmp"/>
          <p:cNvPicPr>
            <a:picLocks noChangeAspect="1" noChangeArrowheads="1"/>
          </p:cNvPicPr>
          <p:nvPr/>
        </p:nvPicPr>
        <p:blipFill>
          <a:blip r:embed="rId3">
            <a:lum bright="30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814" y="261765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976426"/>
            <a:ext cx="8046358" cy="8824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3-Axis, CNC Vertical Milling Machines with Auto-Tool Changer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5" descr="c:\windows\TEMP\npo000013.tm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09" y="3046114"/>
            <a:ext cx="3888014" cy="273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 descr="c:\windows\TEMP\npo000015.tmp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866113"/>
            <a:ext cx="3888014" cy="29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DBA9-C5AD-E04E-8E6A-76BF7D433B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635</Words>
  <Application>Microsoft Macintosh PowerPoint</Application>
  <PresentationFormat>On-screen Show (4:3)</PresentationFormat>
  <Paragraphs>123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Century Mold and Tool Company &amp; Centech Plastics Inc. </vt:lpstr>
      <vt:lpstr>Purpose of today’s presentation</vt:lpstr>
      <vt:lpstr>Underwriters Laboratories Inc.</vt:lpstr>
      <vt:lpstr>Industries Served:</vt:lpstr>
      <vt:lpstr>Century Mold &amp; Tool Co. Mold Design Capabilities</vt:lpstr>
      <vt:lpstr>Century Mold &amp; Tool Co. Mold Building Capabilities:</vt:lpstr>
      <vt:lpstr>Surface Grinding</vt:lpstr>
      <vt:lpstr>High Speed CNC Vertical Mills for Machining EDM Carbon Electrodes </vt:lpstr>
      <vt:lpstr>3-Axis, CNC Vertical Milling Machines with Auto-Tool Changer</vt:lpstr>
      <vt:lpstr>Charmilles 4-Axis,CNC Wire EDM with Auto-Threading</vt:lpstr>
      <vt:lpstr>Charmilles CNC Die Sinking EDM  with Auto-Tool Changers</vt:lpstr>
      <vt:lpstr>Products produced from molds designed &amp; built by  Century Mold &amp; Tool Co.</vt:lpstr>
      <vt:lpstr>Centech Plastics Inc. Injection Molding Capabilities</vt:lpstr>
      <vt:lpstr>“Tight Tolerance” Horizontal Injection Molding 30 to 330 Tons</vt:lpstr>
      <vt:lpstr>“Thin Wall” Molded Product at 0.015 Inches (0.38mm)</vt:lpstr>
      <vt:lpstr>Molded Product With “Living Hinge”</vt:lpstr>
      <vt:lpstr>“Decorative” Molded Product</vt:lpstr>
      <vt:lpstr>“Transparent” Molded Product</vt:lpstr>
      <vt:lpstr>“Functional” Molded Product</vt:lpstr>
      <vt:lpstr>“Vertical Clamp” Insert Molding</vt:lpstr>
      <vt:lpstr>“Functional” Insert Molded Product</vt:lpstr>
      <vt:lpstr>“Decorative/Backlit” Over-Molded Product</vt:lpstr>
      <vt:lpstr>“Reel-to-Reel” Insert Molding</vt:lpstr>
      <vt:lpstr>“Reel-to-Reel” Insert Molded Product</vt:lpstr>
      <vt:lpstr>Secondary Operations: “Ultrasonic Welding” of Plastics</vt:lpstr>
      <vt:lpstr>Secondary Operations Con’t: “Heat Staking” of Brass Inserts into  Plastic Housings</vt:lpstr>
      <vt:lpstr>Secondary Operations Con’t: “Pad Transfer” Printing (1-4 Colors)</vt:lpstr>
      <vt:lpstr>“Pad Transfer” Printed Product</vt:lpstr>
      <vt:lpstr>Secondary Operations Con’t: “Hot Stamp” Printing on Plastics</vt:lpstr>
      <vt:lpstr>Secondary Operations Con’t: Poly-Bag Heat Sealing &amp; Packaging</vt:lpstr>
      <vt:lpstr>Assembly Services</vt:lpstr>
      <vt:lpstr>Facility Information</vt:lpstr>
      <vt:lpstr>Directions to our facility</vt:lpstr>
      <vt:lpstr>For More Information Contact:</vt:lpstr>
    </vt:vector>
  </TitlesOfParts>
  <Manager/>
  <Company>XL Marketing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Warren Hines</cp:lastModifiedBy>
  <cp:revision>43</cp:revision>
  <dcterms:created xsi:type="dcterms:W3CDTF">2013-05-20T19:43:46Z</dcterms:created>
  <dcterms:modified xsi:type="dcterms:W3CDTF">2013-06-04T15:37:01Z</dcterms:modified>
  <cp:category/>
</cp:coreProperties>
</file>